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623" r:id="rId2"/>
    <p:sldId id="649" r:id="rId3"/>
    <p:sldId id="650" r:id="rId4"/>
    <p:sldId id="652" r:id="rId5"/>
    <p:sldId id="646" r:id="rId6"/>
    <p:sldId id="645" r:id="rId7"/>
    <p:sldId id="648" r:id="rId8"/>
    <p:sldId id="647" r:id="rId9"/>
    <p:sldId id="656" r:id="rId10"/>
    <p:sldId id="655" r:id="rId11"/>
    <p:sldId id="657" r:id="rId12"/>
    <p:sldId id="658" r:id="rId1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EA80E"/>
    <a:srgbClr val="DD8E01"/>
    <a:srgbClr val="B9DEFF"/>
    <a:srgbClr val="FFC000"/>
    <a:srgbClr val="000000"/>
    <a:srgbClr val="339933"/>
    <a:srgbClr val="00A00F"/>
    <a:srgbClr val="00B0F0"/>
    <a:srgbClr val="08F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806" autoAdjust="0"/>
  </p:normalViewPr>
  <p:slideViewPr>
    <p:cSldViewPr snapToGrid="0">
      <p:cViewPr>
        <p:scale>
          <a:sx n="100" d="100"/>
          <a:sy n="100" d="100"/>
        </p:scale>
        <p:origin x="-77" y="-682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2/23/2023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2/23/2023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2/23/2023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2/23/2023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37A47C-007B-88DB-6A42-D4AB5EAF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FFT preprocessing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01B62C-2F4B-A30F-743D-6C515FC35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57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BEA5788-877F-B12D-DA01-B08846495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096" y="2681240"/>
            <a:ext cx="911332" cy="149551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563620D-3F95-F6CA-854A-C4283EB44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4"/>
          <a:stretch/>
        </p:blipFill>
        <p:spPr bwMode="auto">
          <a:xfrm>
            <a:off x="0" y="80173"/>
            <a:ext cx="12192000" cy="211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02C336B-66FE-E066-FD20-C4D1DEF8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08" y="2170026"/>
            <a:ext cx="7014090" cy="232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52F962-A5F8-391C-21C4-A1E121A09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90166"/>
            <a:ext cx="12192000" cy="21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3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Anomaly detection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49FCD1-0084-056C-842B-140D9790A75F}"/>
              </a:ext>
            </a:extLst>
          </p:cNvPr>
          <p:cNvSpPr txBox="1"/>
          <p:nvPr/>
        </p:nvSpPr>
        <p:spPr>
          <a:xfrm>
            <a:off x="609600" y="3429000"/>
            <a:ext cx="393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Frequency range: 0Hz – 500Hz</a:t>
            </a:r>
          </a:p>
          <a:p>
            <a:r>
              <a:rPr lang="en-US" sz="1400" dirty="0"/>
              <a:t>Voltage range: 1e-3V – 1V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59505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>
            <a:extLst>
              <a:ext uri="{FF2B5EF4-FFF2-40B4-BE49-F238E27FC236}">
                <a16:creationId xmlns:a16="http://schemas.microsoft.com/office/drawing/2014/main" id="{1A1A4E1E-7232-70F8-279A-647B4DDA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28" y="2264842"/>
            <a:ext cx="3771715" cy="265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C788F7F1-3B49-B113-807A-AC93BEF3A877}"/>
              </a:ext>
            </a:extLst>
          </p:cNvPr>
          <p:cNvSpPr/>
          <p:nvPr/>
        </p:nvSpPr>
        <p:spPr>
          <a:xfrm>
            <a:off x="5876015" y="2332717"/>
            <a:ext cx="2042538" cy="213525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D406FD4-0FA6-0BF3-8FCB-26C1D214E1A5}"/>
              </a:ext>
            </a:extLst>
          </p:cNvPr>
          <p:cNvSpPr/>
          <p:nvPr/>
        </p:nvSpPr>
        <p:spPr>
          <a:xfrm>
            <a:off x="4851182" y="2331018"/>
            <a:ext cx="3091224" cy="17810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C0F5351-6A8C-EC83-E007-CD4D21C02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259" y="919179"/>
            <a:ext cx="3666584" cy="12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ADE567-0837-7222-FAD3-A8C368A7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6" y="0"/>
            <a:ext cx="4098925" cy="685800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2504BF-C074-CD84-E409-430390A4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579" y="0"/>
            <a:ext cx="4098925" cy="68580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9BFF6B5-E835-60B8-9DB7-B1A47991D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182" y="5048721"/>
            <a:ext cx="911332" cy="14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F17D87E-347A-37DB-5980-01ADBA6A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5145097" cy="940443"/>
          </a:xfrm>
        </p:spPr>
        <p:txBody>
          <a:bodyPr/>
          <a:lstStyle/>
          <a:p>
            <a:r>
              <a:rPr lang="en-US" sz="4400" u="sng" dirty="0"/>
              <a:t>FFT Toy Example</a:t>
            </a:r>
            <a:endParaRPr lang="de-AT" sz="4400" u="sng" dirty="0"/>
          </a:p>
        </p:txBody>
      </p:sp>
      <p:pic>
        <p:nvPicPr>
          <p:cNvPr id="6168" name="Picture 24">
            <a:extLst>
              <a:ext uri="{FF2B5EF4-FFF2-40B4-BE49-F238E27FC236}">
                <a16:creationId xmlns:a16="http://schemas.microsoft.com/office/drawing/2014/main" id="{2210E0D3-A119-097D-082D-5F6CC5F5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" y="3178790"/>
            <a:ext cx="39755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>
            <a:extLst>
              <a:ext uri="{FF2B5EF4-FFF2-40B4-BE49-F238E27FC236}">
                <a16:creationId xmlns:a16="http://schemas.microsoft.com/office/drawing/2014/main" id="{20E5AE0E-AACA-1C11-0182-1E0A5F66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418" y="1316820"/>
            <a:ext cx="379044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>
            <a:extLst>
              <a:ext uri="{FF2B5EF4-FFF2-40B4-BE49-F238E27FC236}">
                <a16:creationId xmlns:a16="http://schemas.microsoft.com/office/drawing/2014/main" id="{3BAD53AF-9375-E9B2-C57A-1D0B98072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" y="1378790"/>
            <a:ext cx="39755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>
            <a:extLst>
              <a:ext uri="{FF2B5EF4-FFF2-40B4-BE49-F238E27FC236}">
                <a16:creationId xmlns:a16="http://schemas.microsoft.com/office/drawing/2014/main" id="{99C20203-86E9-B58E-FB2D-EAF1AFC8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69" y="3154519"/>
            <a:ext cx="397553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>
            <a:extLst>
              <a:ext uri="{FF2B5EF4-FFF2-40B4-BE49-F238E27FC236}">
                <a16:creationId xmlns:a16="http://schemas.microsoft.com/office/drawing/2014/main" id="{C1433A37-AC1B-DCA1-0176-B47686DE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868" y="5008675"/>
            <a:ext cx="397554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2">
            <a:extLst>
              <a:ext uri="{FF2B5EF4-FFF2-40B4-BE49-F238E27FC236}">
                <a16:creationId xmlns:a16="http://schemas.microsoft.com/office/drawing/2014/main" id="{5B7BFD78-C985-871C-6696-F561386FE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1" y="5008675"/>
            <a:ext cx="397553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B7C3E3A0-B26E-577D-A87F-FC9F04B46668}"/>
              </a:ext>
            </a:extLst>
          </p:cNvPr>
          <p:cNvSpPr/>
          <p:nvPr/>
        </p:nvSpPr>
        <p:spPr>
          <a:xfrm>
            <a:off x="4737100" y="5220415"/>
            <a:ext cx="2413000" cy="1376519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0" lang="en-US" sz="1000" b="1" i="0" u="sng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Subtract dc component: </a:t>
            </a:r>
          </a:p>
          <a:p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Smearing of dc component interferes with low frequency component</a:t>
            </a:r>
            <a:endParaRPr lang="de-AT" sz="1000" dirty="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311C4038-EEB3-A44B-E6F0-DF0BEAD4EA07}"/>
              </a:ext>
            </a:extLst>
          </p:cNvPr>
          <p:cNvSpPr/>
          <p:nvPr/>
        </p:nvSpPr>
        <p:spPr>
          <a:xfrm>
            <a:off x="4737100" y="3448731"/>
            <a:ext cx="2413000" cy="1376519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u="sng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 Window gain: </a:t>
            </a:r>
            <a:b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Divide all signals with sum(window)/</a:t>
            </a:r>
            <a:r>
              <a:rPr lang="en-US" sz="1000" dirty="0" err="1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len</a:t>
            </a:r>
            <a: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(window) 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3E85E7C8-A1B6-ADA2-E1C8-6B901D69C258}"/>
              </a:ext>
            </a:extLst>
          </p:cNvPr>
          <p:cNvSpPr/>
          <p:nvPr/>
        </p:nvSpPr>
        <p:spPr>
          <a:xfrm>
            <a:off x="4737100" y="1523570"/>
            <a:ext cx="2413000" cy="1376519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u="sng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Apply Hilbert transform: </a:t>
            </a:r>
            <a:b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Multiply all but first sample of </a:t>
            </a:r>
            <a:r>
              <a:rPr lang="en-US" sz="1000" dirty="0" err="1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fft</a:t>
            </a:r>
            <a:r>
              <a:rPr lang="en-US" sz="1000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amplitude with 2</a:t>
            </a:r>
            <a:endParaRPr lang="de-AT" sz="1000" dirty="0">
              <a:solidFill>
                <a:srgbClr val="0055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F20C433-8905-1D1A-9ADC-4EB849E65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595" y="0"/>
            <a:ext cx="3726813" cy="1192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4BE8E68-54E1-1D08-B613-ACB8D79701DD}"/>
                  </a:ext>
                </a:extLst>
              </p:cNvPr>
              <p:cNvSpPr txBox="1"/>
              <p:nvPr/>
            </p:nvSpPr>
            <p:spPr>
              <a:xfrm>
                <a:off x="4330968" y="2488135"/>
                <a:ext cx="2689815" cy="794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800" dirty="0"/>
              </a:p>
              <a:p>
                <a:r>
                  <a:rPr lang="en-US" sz="800" dirty="0"/>
                  <a:t>	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sz="80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80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𝑖𝑥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8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AT" sz="24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B4BE8E68-54E1-1D08-B613-ACB8D7970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968" y="2488135"/>
                <a:ext cx="2689815" cy="794385"/>
              </a:xfrm>
              <a:prstGeom prst="rect">
                <a:avLst/>
              </a:prstGeom>
              <a:blipFill>
                <a:blip r:embed="rId8"/>
                <a:stretch>
                  <a:fillRect t="-102308" b="-19153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93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173A37-D356-CA38-9C8A-DF0AD0AE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3731"/>
            <a:ext cx="121920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B83A206-D248-FBEF-C807-D2E7F50FB8A9}"/>
              </a:ext>
            </a:extLst>
          </p:cNvPr>
          <p:cNvCxnSpPr>
            <a:cxnSpLocks/>
          </p:cNvCxnSpPr>
          <p:nvPr/>
        </p:nvCxnSpPr>
        <p:spPr>
          <a:xfrm flipV="1">
            <a:off x="6784081" y="448390"/>
            <a:ext cx="0" cy="313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47814C8-317D-9CEE-4428-C7DC0D33F7F0}"/>
              </a:ext>
            </a:extLst>
          </p:cNvPr>
          <p:cNvCxnSpPr>
            <a:cxnSpLocks/>
          </p:cNvCxnSpPr>
          <p:nvPr/>
        </p:nvCxnSpPr>
        <p:spPr>
          <a:xfrm flipV="1">
            <a:off x="7599923" y="486490"/>
            <a:ext cx="0" cy="3069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80003CB9-A488-8522-8AA5-BFEC49644D86}"/>
              </a:ext>
            </a:extLst>
          </p:cNvPr>
          <p:cNvSpPr txBox="1"/>
          <p:nvPr/>
        </p:nvSpPr>
        <p:spPr>
          <a:xfrm>
            <a:off x="6096000" y="3585300"/>
            <a:ext cx="2398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 = 1 / 0.06s * 4 periods = 66.6 Hz</a:t>
            </a:r>
            <a:endParaRPr lang="de-AT" sz="1100" dirty="0">
              <a:solidFill>
                <a:srgbClr val="FF0000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C337394-274C-E65E-508E-5587DFDD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9903"/>
            <a:ext cx="121920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24FE745A-AB4A-BAB7-97CE-508C479CE2E5}"/>
              </a:ext>
            </a:extLst>
          </p:cNvPr>
          <p:cNvCxnSpPr>
            <a:cxnSpLocks/>
          </p:cNvCxnSpPr>
          <p:nvPr/>
        </p:nvCxnSpPr>
        <p:spPr>
          <a:xfrm flipV="1">
            <a:off x="2006341" y="3821905"/>
            <a:ext cx="0" cy="31330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D174A61-AFF3-C3DA-899E-62CBE06B2CD9}"/>
              </a:ext>
            </a:extLst>
          </p:cNvPr>
          <p:cNvCxnSpPr>
            <a:cxnSpLocks/>
          </p:cNvCxnSpPr>
          <p:nvPr/>
        </p:nvCxnSpPr>
        <p:spPr>
          <a:xfrm flipV="1">
            <a:off x="6312143" y="3846910"/>
            <a:ext cx="0" cy="3069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BC5A8B4D-E116-F33B-E48A-EC9FB7728724}"/>
              </a:ext>
            </a:extLst>
          </p:cNvPr>
          <p:cNvSpPr txBox="1"/>
          <p:nvPr/>
        </p:nvSpPr>
        <p:spPr>
          <a:xfrm>
            <a:off x="3481611" y="6661160"/>
            <a:ext cx="2398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 = 1 / 0.16s = 6.25 Hz</a:t>
            </a:r>
            <a:endParaRPr lang="de-AT" sz="1100" dirty="0">
              <a:solidFill>
                <a:srgbClr val="FF0000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F87B0B3-8E23-D56C-665C-B5C5ABBBACCA}"/>
              </a:ext>
            </a:extLst>
          </p:cNvPr>
          <p:cNvSpPr txBox="1"/>
          <p:nvPr/>
        </p:nvSpPr>
        <p:spPr>
          <a:xfrm>
            <a:off x="433610" y="123111"/>
            <a:ext cx="10291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Examples with applied Hilbert transform, window gain (</a:t>
            </a:r>
            <a:r>
              <a:rPr lang="en-US" sz="1800" b="1" u="sng" dirty="0" err="1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hanning</a:t>
            </a:r>
            <a:r>
              <a:rPr lang="en-US" sz="1800" b="1" u="sng" dirty="0">
                <a:solidFill>
                  <a:srgbClr val="0055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), linear detrend 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69580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Windowing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15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F17D87E-347A-37DB-5980-01ADBA6A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No preprocessing</a:t>
            </a:r>
            <a:endParaRPr lang="de-AT" sz="4400" u="sng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8FA21C-4F0D-7E06-8EF2-1FDC9ABE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07429"/>
            <a:ext cx="42862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FE8950DF-77A3-5703-B90A-927CFE2CE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53" y="0"/>
            <a:ext cx="652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348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F17D87E-347A-37DB-5980-01ADBA6A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30" y="449393"/>
            <a:ext cx="10969139" cy="940443"/>
          </a:xfrm>
        </p:spPr>
        <p:txBody>
          <a:bodyPr/>
          <a:lstStyle/>
          <a:p>
            <a:r>
              <a:rPr lang="en-US" sz="4400" u="sng" dirty="0"/>
              <a:t>Subtract mean </a:t>
            </a:r>
            <a:br>
              <a:rPr lang="en-US" sz="4400" u="sng" dirty="0"/>
            </a:br>
            <a:r>
              <a:rPr lang="en-US" sz="1800" dirty="0"/>
              <a:t>dim=“</a:t>
            </a:r>
            <a:r>
              <a:rPr lang="en-US" sz="1800" dirty="0" err="1"/>
              <a:t>el_position</a:t>
            </a:r>
            <a:r>
              <a:rPr lang="en-US" sz="1800" dirty="0"/>
              <a:t>”</a:t>
            </a:r>
            <a:endParaRPr lang="de-AT" sz="4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D9305A-B9D6-CF43-B3EA-B80A135FB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5025"/>
            <a:ext cx="42862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77AB974-FD77-199D-A577-A0ABCE512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633" y="0"/>
            <a:ext cx="652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74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F17D87E-347A-37DB-5980-01ADBA6A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430" y="449393"/>
            <a:ext cx="10969139" cy="940443"/>
          </a:xfrm>
        </p:spPr>
        <p:txBody>
          <a:bodyPr/>
          <a:lstStyle/>
          <a:p>
            <a:r>
              <a:rPr lang="en-US" sz="4400" u="sng" dirty="0"/>
              <a:t>Subtract mean </a:t>
            </a:r>
            <a:br>
              <a:rPr lang="en-US" sz="4400" u="sng" dirty="0"/>
            </a:br>
            <a:r>
              <a:rPr lang="en-US" sz="1800" dirty="0"/>
              <a:t>dim=“time”</a:t>
            </a:r>
            <a:endParaRPr lang="de-AT" sz="4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3D9CF5F-E06D-55BB-BCF9-0B7D83BE7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839229"/>
            <a:ext cx="42862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BF3904C-9F5C-E385-F736-5C9DCA299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3" y="0"/>
            <a:ext cx="652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9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F17D87E-347A-37DB-5980-01ADBA6A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sz="4400" u="sng" dirty="0"/>
              <a:t>Detrend</a:t>
            </a:r>
            <a:endParaRPr lang="de-AT" sz="4400" u="sng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1B99A48-0C00-94A0-BBFF-2AAB586CE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29" y="2049366"/>
            <a:ext cx="42862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F00146-F665-432F-096B-A8DBCA3B8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39" y="0"/>
            <a:ext cx="652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92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7E6F4-435B-FD51-B77B-3955C6C8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Reconstruction of time series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522FFFE-BB66-B57D-5C48-6B9AA0655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6417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Optima</vt:lpstr>
      <vt:lpstr>CERNcobrandi16-9</vt:lpstr>
      <vt:lpstr>FFT preprocessing</vt:lpstr>
      <vt:lpstr>FFT Toy Example</vt:lpstr>
      <vt:lpstr>PowerPoint Presentation</vt:lpstr>
      <vt:lpstr>Windowing</vt:lpstr>
      <vt:lpstr>No preprocessing</vt:lpstr>
      <vt:lpstr>Subtract mean  dim=“el_position”</vt:lpstr>
      <vt:lpstr>Subtract mean  dim=“time”</vt:lpstr>
      <vt:lpstr>Detrend</vt:lpstr>
      <vt:lpstr>Reconstruction of time series</vt:lpstr>
      <vt:lpstr>PowerPoint Presentation</vt:lpstr>
      <vt:lpstr>Anomaly detection</vt:lpstr>
      <vt:lpstr>PowerPoint Presentation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1401</cp:revision>
  <cp:lastPrinted>2020-05-13T09:15:16Z</cp:lastPrinted>
  <dcterms:created xsi:type="dcterms:W3CDTF">2019-07-26T06:24:56Z</dcterms:created>
  <dcterms:modified xsi:type="dcterms:W3CDTF">2023-02-23T17:50:39Z</dcterms:modified>
</cp:coreProperties>
</file>